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38" r:id="rId6"/>
    <p:sldMasterId id="2147483714" r:id="rId7"/>
    <p:sldMasterId id="2147483726" r:id="rId8"/>
  </p:sldMasterIdLst>
  <p:notesMasterIdLst>
    <p:notesMasterId r:id="rId30"/>
  </p:notesMasterIdLst>
  <p:handoutMasterIdLst>
    <p:handoutMasterId r:id="rId31"/>
  </p:handoutMasterIdLst>
  <p:sldIdLst>
    <p:sldId id="327" r:id="rId9"/>
    <p:sldId id="330" r:id="rId10"/>
    <p:sldId id="332" r:id="rId11"/>
    <p:sldId id="331" r:id="rId12"/>
    <p:sldId id="259" r:id="rId13"/>
    <p:sldId id="263" r:id="rId14"/>
    <p:sldId id="337" r:id="rId15"/>
    <p:sldId id="444" r:id="rId16"/>
    <p:sldId id="445" r:id="rId17"/>
    <p:sldId id="446" r:id="rId18"/>
    <p:sldId id="447" r:id="rId19"/>
    <p:sldId id="338" r:id="rId20"/>
    <p:sldId id="448" r:id="rId21"/>
    <p:sldId id="256" r:id="rId22"/>
    <p:sldId id="449" r:id="rId23"/>
    <p:sldId id="325" r:id="rId24"/>
    <p:sldId id="336" r:id="rId25"/>
    <p:sldId id="333" r:id="rId26"/>
    <p:sldId id="334" r:id="rId27"/>
    <p:sldId id="335" r:id="rId28"/>
    <p:sldId id="450" r:id="rId2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1E86"/>
    <a:srgbClr val="214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5874" autoAdjust="0"/>
  </p:normalViewPr>
  <p:slideViewPr>
    <p:cSldViewPr>
      <p:cViewPr varScale="1">
        <p:scale>
          <a:sx n="55" d="100"/>
          <a:sy n="55" d="100"/>
        </p:scale>
        <p:origin x="1608" y="28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3.xml"/><Relationship Id="rId7" Type="http://schemas.openxmlformats.org/officeDocument/2006/relationships/slide" Target="slides/slide13.xml"/><Relationship Id="rId12" Type="http://schemas.openxmlformats.org/officeDocument/2006/relationships/slide" Target="slides/slide21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20.xml"/><Relationship Id="rId5" Type="http://schemas.openxmlformats.org/officeDocument/2006/relationships/slide" Target="slides/slide7.xml"/><Relationship Id="rId10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88D4455-DAF4-CAEA-0555-F475A5115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CF1831-FB42-1118-30FC-4F48B5BB72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BD29F9B5-B3E9-0134-561C-3CBC3C450B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09890EF4-1979-CEFD-0F45-318495DA64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33077296-F4A6-448F-A65D-D068016E04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2F27FDE-9EA6-79B6-3E99-6870003B30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1F8EE8B-774F-AD06-0297-D11DFF7A03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CF515D9-59E4-BB5B-7F4C-114A870708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3F634E72-BA72-4660-34BF-9877E96CD3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4E95782B-EFAC-9712-1B75-A0E9580B18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7E0DE573-7950-C1B9-55E5-EA72C7788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0ACDD5E5-2200-47F7-AE93-053F08C38A1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D5E5-2200-47F7-AE93-053F08C38A1D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647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D5E5-2200-47F7-AE93-053F08C38A1D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09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D5E5-2200-47F7-AE93-053F08C38A1D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699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D5E5-2200-47F7-AE93-053F08C38A1D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997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B48DC-DED7-4249-4F92-004F91CAC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219BBE5-1A75-0B9A-3061-ADEED5E07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B832CD9-186C-6473-D513-95CF157A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B110E4-D86A-5B48-79FB-1468BC4BC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D5E5-2200-47F7-AE93-053F08C38A1D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038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EA5A-D337-8445-3F1C-83607C1F7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A6C1D4-0E44-F9B4-172C-E5C834709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B6E1B0-6D34-9F1A-A26D-EE4214EC5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8DDBA5-4A30-6B82-0B9A-7548DA8C0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D5E5-2200-47F7-AE93-053F08C38A1D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495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89B08-8C1C-664F-65B4-EC3AB751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F72E89B-8DF4-4771-0BFF-A8EE62CA4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0A6B8D2-D8FA-75E5-E62F-9F4638507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CBC5AF-0755-5B61-9DCE-3FE6FC9FE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DD5E5-2200-47F7-AE93-053F08C38A1D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19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979C6D95-DC01-22DF-2191-169D83785D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50D637CB-971C-E1C8-DBC8-55CCEBAB79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CA396E58-6D3D-B63B-C09E-147C61B7E3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169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14302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3429000"/>
            <a:ext cx="8058150" cy="205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490667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11451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00050" y="1981200"/>
            <a:ext cx="8058150" cy="35052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7467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372389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493895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428298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00050" y="1981200"/>
            <a:ext cx="8058150" cy="35052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071556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B55C7F-5F69-F55B-8C98-B102D2A2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6A6A-7362-405E-8D02-D36C6BA5DCC2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5EFB30-BE4E-8EAC-2CC8-97B3886C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673006-97F3-2A88-47EB-02009258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352D-9D01-4EBF-9FC5-809AE61D51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8645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67E6E-4AB7-B397-8939-8E7E3EEB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C2E3-173A-4792-833C-4B9AAA31249E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8B1F80-9A1A-DE43-7871-F5C3EE3D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0A3B97-9761-095D-4E9C-279C417B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3F4E6-CCB1-4824-ADF6-F4397AF4AD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1420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098D81-00B4-A8A8-43BE-E071F84F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8CC8-C104-4A96-9B37-8F7C7E94B58A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734B20-832D-434E-E81F-1A04977E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AD480-A608-69F3-CC1F-8407EC89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E7653-D24A-4EEF-828E-77C13D1AB7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997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1430288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3429000"/>
            <a:ext cx="805815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870321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A07399D-898A-6255-93C7-C8B07A0E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493D-83F5-46D9-B176-EEAC7470DDA2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5E9C3B5-2B6D-C2E6-BA0E-FE30B612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6574D98-A2EE-6712-05EF-ABC6EF21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6E9B-DA51-4D78-A9F7-9DCAC6543E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612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D3C0100-EA4C-D37B-7E89-2DB97579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112D-2091-4ADE-B2F9-901D25AE3D04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1EC317C-2D69-4E69-1C56-7A5492CB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BE6ABE9-20D8-490B-1942-CB7E0836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95126-9C0A-481B-89A8-3C4F3EDBBA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7438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B798BC7-AA69-16BB-6E06-58E61A6D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3F2E-256C-43E0-98E5-BFB5271FDA00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CF0CD591-5821-80CD-D3EA-F09B8490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EF49526-0E91-FB68-FD20-0BEBDEAC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B5E48-AA85-4BB2-951A-AF3DB7F1DD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787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A62B3CAE-F092-C424-90B0-09B90BF4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CAD2-F664-4EE5-A8A4-9E95A8C939C7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19961AB-2CAD-FEDA-94CD-07B01EA9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6C8AAD5-64BC-F023-5768-114E0BC0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DD71-103C-4D9A-9E3F-20EC422190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6092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B4133BE-8DA1-731B-7FE7-CBD193C5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D5E5-8B42-401F-BA6E-70B45B6D1DB0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02D9127-3838-4161-FB0C-93C10464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83149FF-07A3-CC36-F748-AF466BA8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A198-B750-4885-A002-ECFB46A898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3610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AD55745-6416-08E2-6969-995996A8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FFE0-5035-4F8A-83D3-DB7A6032060C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8F76B82-3B03-A5BC-CA86-04BEFA33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18C736B-F2E4-8F96-9092-78E1987E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CAD7-5AFE-43C6-B2F2-213B7419C3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4219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D80441-A44D-5414-AD2F-DF25037E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039D-DECD-4735-BD8F-6E74CDD64C36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21D46A-FC49-B789-1E63-764D4535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D737B3-69A9-2161-62B1-907F9296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425F1-353B-4741-BD93-3416339FE1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7221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3D09B5-8F6B-329C-6CD3-3D62A2CE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9650-0BDC-46A2-B2C5-95EA8FC9949B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CA559E-43C5-4166-2211-8E399F10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4949BB-A94E-1B67-02A1-680E96FA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CEA11-E58E-4C25-9DDC-6A9BA918D3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972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5A64FD-199D-53DE-9323-DAD2DB58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326F-673E-4273-8177-77AD1A843958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1B4FF7-2149-41A1-9BBC-AF7FDC8A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1C9998-A02D-00DD-F7A6-1C61F65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9669-B5C9-46EB-AD22-038705BCD3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560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E12DCB-9695-3EC1-2030-C32C4927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D876-A674-41AD-92DB-7BDB497D9D87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640CCE-B99E-404C-3227-0690E086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B0F124-4806-FA00-8F4E-B6E6ECEA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35720-99EA-488E-8752-1F6657A237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51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43107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460D90-F1F6-37FA-60F9-68112460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7C3A-EF71-48AC-A372-8029A18B73B4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F83E4F-9A5D-7454-0484-5AE9370F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0DAD94-6BC9-C046-6BE3-3024A132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2C660-B654-4328-AD9E-73DD404F65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8758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BE54EBA-1A7F-B2E4-52ED-FD89B124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54B3-9C74-4E31-A380-26AEBBE1D8BC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B06B685-C048-BD1B-5DBC-2CBE8A4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7D6A59D-2ABC-3A8F-72A2-684571A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3DF7-5F05-41C0-BA4A-EDE2930CE9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542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532053B-B3F8-85E1-6B2D-6F68D54D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5A1C-1AAE-486B-B388-8337FC536BFF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E3B80C3-0990-1099-DBD9-9FC4D893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B7B690BB-D52E-167F-931B-68E8E390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7215A-83F8-48F2-8CAE-5108CB5A7F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4365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8F76BA4E-44F3-D7FA-0DBD-725F4F4F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2B1A-A880-4BAA-B203-54FAB369392F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AAB6244-FBA0-432B-99DF-D625FC08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9C3ED6D-4D8A-F80D-E595-62FA3EA1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9A2F9-EA60-43D6-AE84-6A602AA1A5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5281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3E7D9AB-1ED1-4863-5D82-66B601BD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104F-30B3-4235-ABBC-1000E871D26D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5F7A04B-29F3-F944-8C96-99A336C2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416A69F-8E5A-9297-2DB8-2FE0EE17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40F4-6943-42E7-AA4B-0E6B221E63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2193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811E271-EDDA-4836-79AA-E4490651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FC82-E7A1-4A82-9B35-99B3238154B5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26C7840-E126-4D48-804D-C368F9DA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67BF54D-B232-2477-BDA1-4D3D7646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7A87-38E6-4F04-9FFC-1D7970E12B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9213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C90037B-5181-2AC4-CA80-05CE5531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B477-E67E-4726-A537-9E0E993A518F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EBBDADF-74A5-D0A0-0E8A-F7EEF46B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C6EA7FF-2E4A-7E79-A296-AB8AC69C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DA393-4782-4A16-ABE9-4D50C52689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6145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CA7619-B2ED-BB09-53A5-9C28B62E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5F40-ECE5-447E-BDDE-177AC95869D0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2FF90F-BE53-F3AA-F631-989BEDE8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6271EA-29C5-2B96-24E5-60D6E66B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1EEF-0190-43F1-834A-442391D5C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8558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55422B-E76B-45EE-8443-8A9E97CE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2BE7-4329-464A-900A-0B5635132148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14BA28-9DD8-AFAF-E207-7398B916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0A9833-EBBF-4B6B-23B7-28788173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C7467-4FED-41E5-94CF-464CDD3EF4D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1395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401BFA-BFE2-BF8B-5E91-536828F9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34AD-73F2-4465-AF9D-B1D0BCDE21FB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98E8E-2819-904F-153C-267D1822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BAE4A5-45E4-7242-1E37-DE33DCA6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C09FE-84D6-44BA-9E62-66BCD70A62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252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14302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4556213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48AC5-007C-CE7B-D706-EC9BF7E8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4E71-B351-4F22-88D3-E8734019B299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8F4B7D-9C0D-501D-24F2-9D1B02DB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3AC23E-B2CB-ACDC-7C98-076011AD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02DE-F641-4455-9746-4992F88EE1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7079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63DFE0-7F25-9764-4466-0C0F3440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48A5-7C98-4709-A6EC-7050D80863F1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C6842-D9C2-F84E-2F9A-BAEC3AEF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936213-4CB4-94F5-7B69-478CCD9B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BD16-A260-47A8-BA53-412A8486BC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5499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240540F-5113-4F6E-530A-A9942083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CF56-A24F-4D95-BEC0-9BE2A746DF61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0E63DB1-C130-72E4-4BA9-151F51FF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5F0B95A-6200-6AB7-211D-7D2D6B22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45B17-316A-41C2-86B3-D8B0D11817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0895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C5F86FC-9E62-08AC-B56B-FE1B8815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5A72-55A2-47D7-8D14-83CAFF9E0730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0822B52-3E13-9648-3FCF-423871AE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D9F8CE1-E68D-660F-1809-0B2C3B8C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2C02-40DB-499E-BA61-B488A7EA51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9318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6AB283FD-21E9-C4F8-10C8-A69CBEE5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D247-1536-42CE-A8EA-8355C2923BC3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6F9E1F45-B012-74FE-707C-DA6E8949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637E0B0-7B2D-5D82-74BD-B7DB97CE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985C4-D039-4E2E-89E5-1F17D8EB7A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9641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3C75A0E-BE98-C289-CA79-67641071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201A-0B1C-444E-ABDE-A143E85F06D5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D949427-3BC9-06FE-22AE-05B4112A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DADACF3-7C86-1F4B-0529-38C7B648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586A6-C537-42E9-9B8C-5B327A0557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2393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19F4151-86CE-69DB-9445-2EA793EE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557A-9080-401C-B62C-E08F55FB591F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2345235-6AB1-CCE3-B9E9-505778FA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3369068-48E4-C6FA-57F6-E9D9BC8C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E1907-CF59-4207-B97A-3A6054F1D9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001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6E2F5C6-85EB-33A2-E69B-62C2C34C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67EA-FB10-4C97-8CE7-0FD038D87080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7297F36-7213-9BD5-2451-432EBB3F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74B8106-389F-1D17-1F6C-8E827529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3A0A-0879-40AB-8FDE-F0B9D38E4B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7409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D7C6C1-A4A0-624B-4D33-B0642C3F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4A4B-00B5-47E9-BFC1-7CF08DD21B58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31A708-3629-08DE-113B-334E92AB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3773BC-62B0-C61F-D8DC-1955AF08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810D-F416-4C27-9EAF-63B5BFCCFF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4739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C63A20-85EC-2B65-04DD-2ED11EAE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2B82-6E37-43DD-91E5-30FF58A00223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C64251-FAA4-C6D3-0DF1-77CC35A3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8AE26E-5867-C913-AC77-9C1D6BE2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17E0-ACED-4E14-8E48-05B3C0ABF0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82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193664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14302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6107091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8398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85087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15752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4B3A1968-B685-4188-6647-03CB93C07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Text Box 22">
            <a:extLst>
              <a:ext uri="{FF2B5EF4-FFF2-40B4-BE49-F238E27FC236}">
                <a16:creationId xmlns:a16="http://schemas.microsoft.com/office/drawing/2014/main" id="{3F51DFF4-1797-692C-FD26-44271411C3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8600" y="265113"/>
            <a:ext cx="48006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  <p:sldLayoutId id="2147484365" r:id="rId14"/>
    <p:sldLayoutId id="2147484366" r:id="rId15"/>
    <p:sldLayoutId id="2147484367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anose="02000000000000000000" pitchFamily="2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DecimaW03 Rg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DecimaW03 Rg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:a16="http://schemas.microsoft.com/office/drawing/2014/main" id="{B5F02B6D-C3FF-FAB9-B2AE-CC8344F0A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2051" name="Segnaposto testo 2">
            <a:extLst>
              <a:ext uri="{FF2B5EF4-FFF2-40B4-BE49-F238E27FC236}">
                <a16:creationId xmlns:a16="http://schemas.microsoft.com/office/drawing/2014/main" id="{9517B2FD-EC70-3B49-80D7-4E3F4703D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A3CF77-FCC2-83F7-754D-449A2146A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F0BA7294-495F-4953-A800-CD544A0DFE5A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59591B-51DE-7343-E020-6626D22C9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11D6C-2517-B232-E872-D434E2074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67676"/>
                </a:solidFill>
              </a:defRPr>
            </a:lvl1pPr>
          </a:lstStyle>
          <a:p>
            <a:fld id="{4CBE743A-6184-4F90-8F96-3F3D85584DB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>
            <a:extLst>
              <a:ext uri="{FF2B5EF4-FFF2-40B4-BE49-F238E27FC236}">
                <a16:creationId xmlns:a16="http://schemas.microsoft.com/office/drawing/2014/main" id="{9E939BB5-BD2C-CCA8-CB76-674163047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3075" name="Segnaposto testo 2">
            <a:extLst>
              <a:ext uri="{FF2B5EF4-FFF2-40B4-BE49-F238E27FC236}">
                <a16:creationId xmlns:a16="http://schemas.microsoft.com/office/drawing/2014/main" id="{C2C00910-6997-C601-2384-643D54942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323F33-2DEF-2D4F-7950-818D62354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0D9398AA-F728-416E-80CB-A7380725D2B9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B8187F-B2E9-DA41-59D1-BAF216ABC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BA8662-3391-E59A-A263-F07A93BD5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67676"/>
                </a:solidFill>
              </a:defRPr>
            </a:lvl1pPr>
          </a:lstStyle>
          <a:p>
            <a:fld id="{6F4DC0BD-2E73-4221-B0FB-66800487123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>
            <a:extLst>
              <a:ext uri="{FF2B5EF4-FFF2-40B4-BE49-F238E27FC236}">
                <a16:creationId xmlns:a16="http://schemas.microsoft.com/office/drawing/2014/main" id="{B9D6EFE0-62F0-B257-74E5-AC253F1A5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4099" name="Segnaposto testo 2">
            <a:extLst>
              <a:ext uri="{FF2B5EF4-FFF2-40B4-BE49-F238E27FC236}">
                <a16:creationId xmlns:a16="http://schemas.microsoft.com/office/drawing/2014/main" id="{F75C233E-4930-0B16-040D-595D3001F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12755B-6380-2328-F2AF-1CEBB6D67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2B8468F3-D192-448F-9906-804D31591001}" type="datetimeFigureOut">
              <a:rPr lang="it-IT"/>
              <a:pPr>
                <a:defRPr/>
              </a:pPr>
              <a:t>31/10/2025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985BC9-B3FA-4DD2-A59B-10187E421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2FFBFF-4E84-5232-E417-DED1DD3BB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67676"/>
                </a:solidFill>
              </a:defRPr>
            </a:lvl1pPr>
          </a:lstStyle>
          <a:p>
            <a:fld id="{43BF78AA-89AD-40C7-AA3D-2E3F45141D2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925A1-5843-78C4-4EFD-A779EF67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4ADE4F5C-F0E4-622C-AC18-9181AC13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9077F7-4973-A4DA-B898-60EC49C063EC}"/>
              </a:ext>
            </a:extLst>
          </p:cNvPr>
          <p:cNvSpPr txBox="1"/>
          <p:nvPr/>
        </p:nvSpPr>
        <p:spPr>
          <a:xfrm>
            <a:off x="1673424" y="141020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WORLD CITIES DAY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C11015-B76B-AD4D-B56C-64A519C02D96}"/>
              </a:ext>
            </a:extLst>
          </p:cNvPr>
          <p:cNvSpPr txBox="1"/>
          <p:nvPr/>
        </p:nvSpPr>
        <p:spPr>
          <a:xfrm>
            <a:off x="269268" y="2576799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Inclusive Urban Futures: Families, Care and Innovation </a:t>
            </a:r>
            <a:r>
              <a:rPr lang="it-IT" sz="2000" dirty="0" err="1"/>
              <a:t>at</a:t>
            </a:r>
            <a:r>
              <a:rPr lang="it-IT" sz="2000" dirty="0"/>
              <a:t> the Heart of Cities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>
                <a:solidFill>
                  <a:schemeClr val="accent2">
                    <a:lumMod val="75000"/>
                  </a:schemeClr>
                </a:solidFill>
              </a:rPr>
              <a:t>«Family – </a:t>
            </a:r>
            <a:r>
              <a:rPr lang="it-IT" sz="3200" dirty="0" err="1">
                <a:solidFill>
                  <a:schemeClr val="accent2">
                    <a:lumMod val="75000"/>
                  </a:schemeClr>
                </a:solidFill>
              </a:rPr>
              <a:t>oriented</a:t>
            </a:r>
            <a:r>
              <a:rPr lang="it-IT" sz="3200" dirty="0">
                <a:solidFill>
                  <a:schemeClr val="accent2">
                    <a:lumMod val="75000"/>
                  </a:schemeClr>
                </a:solidFill>
              </a:rPr>
              <a:t> Policies &amp; </a:t>
            </a:r>
            <a:r>
              <a:rPr lang="it-IT" sz="3200" dirty="0" err="1">
                <a:solidFill>
                  <a:schemeClr val="accent2">
                    <a:lumMod val="75000"/>
                  </a:schemeClr>
                </a:solidFill>
              </a:rPr>
              <a:t>Healthy</a:t>
            </a:r>
            <a:r>
              <a:rPr lang="it-IT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2">
                    <a:lumMod val="75000"/>
                  </a:schemeClr>
                </a:solidFill>
              </a:rPr>
              <a:t>Habits</a:t>
            </a:r>
            <a:r>
              <a:rPr lang="it-IT" sz="3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endParaRPr lang="it-IT" sz="3200" dirty="0"/>
          </a:p>
          <a:p>
            <a:pPr algn="ctr"/>
            <a:r>
              <a:rPr lang="it-IT" sz="2400" dirty="0"/>
              <a:t>Gianna Zamaro</a:t>
            </a:r>
          </a:p>
          <a:p>
            <a:pPr algn="ctr"/>
            <a:r>
              <a:rPr lang="it-IT" sz="2000" dirty="0"/>
              <a:t>Friuli Venezia Giulia </a:t>
            </a:r>
            <a:r>
              <a:rPr lang="it-IT" sz="2000" dirty="0" err="1"/>
              <a:t>Autonomous</a:t>
            </a:r>
            <a:r>
              <a:rPr lang="it-IT" sz="2000" dirty="0"/>
              <a:t> </a:t>
            </a:r>
            <a:r>
              <a:rPr lang="it-IT" sz="2000" dirty="0" err="1"/>
              <a:t>Region</a:t>
            </a:r>
            <a:r>
              <a:rPr lang="it-IT" sz="2000" dirty="0"/>
              <a:t> </a:t>
            </a:r>
            <a:r>
              <a:rPr lang="it-IT" sz="2000" dirty="0" err="1"/>
              <a:t>Italy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A6A460-03D7-21A9-FDC7-6B64C5EB837E}"/>
              </a:ext>
            </a:extLst>
          </p:cNvPr>
          <p:cNvSpPr txBox="1"/>
          <p:nvPr/>
        </p:nvSpPr>
        <p:spPr>
          <a:xfrm>
            <a:off x="53752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967061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9857-7640-973F-976E-2B2CB30CE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C956C-C26F-5810-ADCB-CF66F0ED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1322766"/>
            <a:ext cx="8802978" cy="57150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WBE -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COMPANY POLICIES &amp; GENDER EQUALITY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DecimaWE Rg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4711578-86B0-5946-F328-61415AF17BF1}"/>
              </a:ext>
            </a:extLst>
          </p:cNvPr>
          <p:cNvGraphicFramePr>
            <a:graphicFrameLocks noGrp="1"/>
          </p:cNvGraphicFramePr>
          <p:nvPr/>
        </p:nvGraphicFramePr>
        <p:xfrm>
          <a:off x="521550" y="2132856"/>
          <a:ext cx="8100901" cy="2204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726">
                  <a:extLst>
                    <a:ext uri="{9D8B030D-6E8A-4147-A177-3AD203B41FA5}">
                      <a16:colId xmlns:a16="http://schemas.microsoft.com/office/drawing/2014/main" val="525199254"/>
                    </a:ext>
                  </a:extLst>
                </a:gridCol>
                <a:gridCol w="1321984">
                  <a:extLst>
                    <a:ext uri="{9D8B030D-6E8A-4147-A177-3AD203B41FA5}">
                      <a16:colId xmlns:a16="http://schemas.microsoft.com/office/drawing/2014/main" val="799286830"/>
                    </a:ext>
                  </a:extLst>
                </a:gridCol>
                <a:gridCol w="1736819">
                  <a:extLst>
                    <a:ext uri="{9D8B030D-6E8A-4147-A177-3AD203B41FA5}">
                      <a16:colId xmlns:a16="http://schemas.microsoft.com/office/drawing/2014/main" val="25650945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27507849"/>
                    </a:ext>
                  </a:extLst>
                </a:gridCol>
                <a:gridCol w="1183713">
                  <a:extLst>
                    <a:ext uri="{9D8B030D-6E8A-4147-A177-3AD203B41FA5}">
                      <a16:colId xmlns:a16="http://schemas.microsoft.com/office/drawing/2014/main" val="229025561"/>
                    </a:ext>
                  </a:extLst>
                </a:gridCol>
                <a:gridCol w="1084539">
                  <a:extLst>
                    <a:ext uri="{9D8B030D-6E8A-4147-A177-3AD203B41FA5}">
                      <a16:colId xmlns:a16="http://schemas.microsoft.com/office/drawing/2014/main" val="3672683689"/>
                    </a:ext>
                  </a:extLst>
                </a:gridCol>
              </a:tblGrid>
              <a:tr h="66469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Company 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industry under mixed control (70% State &amp; 30% international)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Public Administration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Small &amp; Medium 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sized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  <a:p>
                      <a:pPr marL="0" algn="ctr" defTabSz="914400" rtl="0" eaLnBrk="1" fontAlgn="b" latinLnBrk="0" hangingPunct="1"/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Micro-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Artisan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  <a:p>
                      <a:pPr marL="0" algn="ctr" defTabSz="914400" rtl="0" eaLnBrk="1" fontAlgn="b" latinLnBrk="0" hangingPunct="1"/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50633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Gender equality policies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29369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Corporate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sustainability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policies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72887"/>
                  </a:ext>
                </a:extLst>
              </a:tr>
              <a:tr h="4985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Environmental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initiatives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or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practices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28878"/>
                  </a:ext>
                </a:extLst>
              </a:tr>
              <a:tr h="3323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Facilitation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of cycling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mobility</a:t>
                      </a:r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381736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9"/>
          <a:stretch/>
        </p:blipFill>
        <p:spPr>
          <a:xfrm>
            <a:off x="3599892" y="4401108"/>
            <a:ext cx="2592288" cy="17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53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D57CA-3236-4D2B-A9B3-28541739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1FB29-8460-423C-667C-0AFBB8B7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21" y="1356321"/>
            <a:ext cx="8892480" cy="57150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WBE </a:t>
            </a:r>
            <a:br>
              <a:rPr lang="it-IT" sz="24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PROMOTING HEALTH &amp; PREVENTION ACTIVITIES FOR EMPLOYEES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DecimaWE Rg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7C067F8-F876-88C9-19EE-C46816024476}"/>
              </a:ext>
            </a:extLst>
          </p:cNvPr>
          <p:cNvGraphicFramePr>
            <a:graphicFrameLocks noGrp="1"/>
          </p:cNvGraphicFramePr>
          <p:nvPr/>
        </p:nvGraphicFramePr>
        <p:xfrm>
          <a:off x="424558" y="2618911"/>
          <a:ext cx="6318703" cy="3067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565">
                  <a:extLst>
                    <a:ext uri="{9D8B030D-6E8A-4147-A177-3AD203B41FA5}">
                      <a16:colId xmlns:a16="http://schemas.microsoft.com/office/drawing/2014/main" val="65168781"/>
                    </a:ext>
                  </a:extLst>
                </a:gridCol>
                <a:gridCol w="962008">
                  <a:extLst>
                    <a:ext uri="{9D8B030D-6E8A-4147-A177-3AD203B41FA5}">
                      <a16:colId xmlns:a16="http://schemas.microsoft.com/office/drawing/2014/main" val="2741353693"/>
                    </a:ext>
                  </a:extLst>
                </a:gridCol>
                <a:gridCol w="1207592">
                  <a:extLst>
                    <a:ext uri="{9D8B030D-6E8A-4147-A177-3AD203B41FA5}">
                      <a16:colId xmlns:a16="http://schemas.microsoft.com/office/drawing/2014/main" val="1456944246"/>
                    </a:ext>
                  </a:extLst>
                </a:gridCol>
                <a:gridCol w="874430">
                  <a:extLst>
                    <a:ext uri="{9D8B030D-6E8A-4147-A177-3AD203B41FA5}">
                      <a16:colId xmlns:a16="http://schemas.microsoft.com/office/drawing/2014/main" val="2860330958"/>
                    </a:ext>
                  </a:extLst>
                </a:gridCol>
                <a:gridCol w="908304">
                  <a:extLst>
                    <a:ext uri="{9D8B030D-6E8A-4147-A177-3AD203B41FA5}">
                      <a16:colId xmlns:a16="http://schemas.microsoft.com/office/drawing/2014/main" val="1947763573"/>
                    </a:ext>
                  </a:extLst>
                </a:gridCol>
                <a:gridCol w="1078804">
                  <a:extLst>
                    <a:ext uri="{9D8B030D-6E8A-4147-A177-3AD203B41FA5}">
                      <a16:colId xmlns:a16="http://schemas.microsoft.com/office/drawing/2014/main" val="4160641152"/>
                    </a:ext>
                  </a:extLst>
                </a:gridCol>
              </a:tblGrid>
              <a:tr h="64722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Company 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Industry under mixed control (70% State &amp; 30% international)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Public Administration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Small &amp; Medium 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sized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Micro-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Artisan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21417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Integration of social and health services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2491"/>
                  </a:ext>
                </a:extLst>
              </a:tr>
              <a:tr h="487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Company gym or sports activities facilitations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77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Nutritional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Counseling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36561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Activation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of 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walking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groups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533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Vaccination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Offer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28441"/>
                  </a:ext>
                </a:extLst>
              </a:tr>
              <a:tr h="48720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Anti-smoking/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addiction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programs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78237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3266982"/>
            <a:ext cx="2429878" cy="16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48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1045E-694A-8011-8E54-BC7FB3422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A5DB4339-76FF-CBB6-9560-B77710A61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8A96DF-9DCC-A345-A528-701F72DA9A71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FBC3C0-F8E5-0D54-2E70-C05E7B384974}"/>
              </a:ext>
            </a:extLst>
          </p:cNvPr>
          <p:cNvSpPr txBox="1"/>
          <p:nvPr/>
        </p:nvSpPr>
        <p:spPr>
          <a:xfrm>
            <a:off x="1259632" y="95126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Healthy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Ageing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9C60A3-17EE-4ED8-8125-50A3E10FB5EA}"/>
              </a:ext>
            </a:extLst>
          </p:cNvPr>
          <p:cNvSpPr txBox="1"/>
          <p:nvPr/>
        </p:nvSpPr>
        <p:spPr>
          <a:xfrm>
            <a:off x="323528" y="1863500"/>
            <a:ext cx="856895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Friuli Venezia Giulia region is experiencing an unprecedented demographic winter; the number of elderly people is significant, as is the dependency ratio, which exceeds 36%, and not even immigration is able to reverse this trend.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was the first in Italy to adopt a law on Active Aging and against loneliness (2014), which includes a three-year plan to fund NGOs that develop </a:t>
            </a:r>
            <a:r>
              <a:rPr lang="en-US" sz="3200" dirty="0"/>
              <a:t>innovative projects for older people.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299504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B8E33-7CCA-8912-0EFB-A8E9F3D97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07DCC051-9E30-FE18-E8EB-DCDDC696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2D02B6-D96E-8945-A44A-FC907D47C36C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53AE27-C7AE-CCB1-7870-AA0CFD15899B}"/>
              </a:ext>
            </a:extLst>
          </p:cNvPr>
          <p:cNvSpPr txBox="1"/>
          <p:nvPr/>
        </p:nvSpPr>
        <p:spPr>
          <a:xfrm>
            <a:off x="323528" y="1863500"/>
            <a:ext cx="8568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3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3A7538-FC61-4061-B7ED-95F4B16E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8" y="867350"/>
            <a:ext cx="9108089" cy="51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90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344816" cy="709865"/>
          </a:xfrm>
        </p:spPr>
        <p:txBody>
          <a:bodyPr/>
          <a:lstStyle/>
          <a:p>
            <a:r>
              <a:rPr lang="en-US" sz="2800" b="0" dirty="0">
                <a:solidFill>
                  <a:schemeClr val="accent2">
                    <a:lumMod val="75000"/>
                  </a:schemeClr>
                </a:solidFill>
              </a:rPr>
              <a:t>Sensitivity towards formal &amp; informal caregivers</a:t>
            </a:r>
            <a:endParaRPr lang="it-IT" sz="2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magine 6" descr="Immagine che contiene testo, schermata, dito, unghia/chiodo&#10;&#10;Il contenuto generato dall'IA potrebbe non essere corretto.">
            <a:extLst>
              <a:ext uri="{FF2B5EF4-FFF2-40B4-BE49-F238E27FC236}">
                <a16:creationId xmlns:a16="http://schemas.microsoft.com/office/drawing/2014/main" id="{35C2667B-5DC4-1E1E-542D-C168E96C5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90593"/>
            <a:ext cx="7217825" cy="43306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64549-0E8C-F8CA-40B3-3635D71E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2EC339-8B79-2E68-4781-75C33AFD7B4F}"/>
              </a:ext>
            </a:extLst>
          </p:cNvPr>
          <p:cNvSpPr txBox="1"/>
          <p:nvPr/>
        </p:nvSpPr>
        <p:spPr>
          <a:xfrm>
            <a:off x="2123728" y="6092231"/>
            <a:ext cx="46125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United Nations Headquarters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New York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Friday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October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31st, 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7D263E-2D52-6E5C-633C-87EDAF581CDA}"/>
              </a:ext>
            </a:extLst>
          </p:cNvPr>
          <p:cNvSpPr txBox="1"/>
          <p:nvPr/>
        </p:nvSpPr>
        <p:spPr>
          <a:xfrm>
            <a:off x="359532" y="1905506"/>
            <a:ext cx="84249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Live case </a:t>
            </a:r>
          </a:p>
          <a:p>
            <a:pPr algn="ctr"/>
            <a:r>
              <a:rPr lang="it-IT" sz="3200" dirty="0"/>
              <a:t>first &amp; second </a:t>
            </a:r>
            <a:r>
              <a:rPr lang="it-IT" sz="3200" dirty="0" err="1"/>
              <a:t>Phase</a:t>
            </a:r>
            <a:endParaRPr lang="it-IT" sz="3200" dirty="0"/>
          </a:p>
          <a:p>
            <a:endParaRPr lang="en-US" altLang="it-IT" sz="4400" dirty="0"/>
          </a:p>
          <a:p>
            <a:pPr algn="ctr"/>
            <a:r>
              <a:rPr lang="en-US" altLang="it-IT" sz="3600" dirty="0"/>
              <a:t>The Challenges of people with Parkinson disease, their families, &amp; caregivers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408136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24666-85A4-9065-7480-DF87710B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99C2B6D5-BC10-7BDD-F3C7-F5458E5A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2E3A34-A268-8D1A-082D-C4946875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99601"/>
            <a:ext cx="4138988" cy="52587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CB87FF-8129-F175-BFF8-AADE5ECE641F}"/>
              </a:ext>
            </a:extLst>
          </p:cNvPr>
          <p:cNvSpPr txBox="1"/>
          <p:nvPr/>
        </p:nvSpPr>
        <p:spPr>
          <a:xfrm>
            <a:off x="5004048" y="1746420"/>
            <a:ext cx="39041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work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carried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out over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recent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months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since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original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Live Case in June 30th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actions and impact,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evolution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a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challenges and an inclusive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itself</a:t>
            </a: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978439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BDBFC-0285-A633-7E8D-3A984249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5117BE-9B5F-CA4A-E67A-7E745B4F07EA}"/>
              </a:ext>
            </a:extLst>
          </p:cNvPr>
          <p:cNvSpPr txBox="1"/>
          <p:nvPr/>
        </p:nvSpPr>
        <p:spPr>
          <a:xfrm>
            <a:off x="2123728" y="6092231"/>
            <a:ext cx="46125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United Nations Headquarters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New York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Friday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October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31st,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EA76ED-976F-7BCF-8E33-3851354A1B73}"/>
              </a:ext>
            </a:extLst>
          </p:cNvPr>
          <p:cNvSpPr txBox="1"/>
          <p:nvPr/>
        </p:nvSpPr>
        <p:spPr>
          <a:xfrm>
            <a:off x="467544" y="1484784"/>
            <a:ext cx="84249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An example of the impact </a:t>
            </a:r>
          </a:p>
          <a:p>
            <a:pPr algn="ctr"/>
            <a:r>
              <a:rPr lang="en-US" sz="4400" dirty="0"/>
              <a:t>of </a:t>
            </a:r>
          </a:p>
          <a:p>
            <a:pPr algn="ctr"/>
            <a:r>
              <a:rPr lang="en-US" sz="4400" dirty="0"/>
              <a:t>innovative policies </a:t>
            </a:r>
          </a:p>
          <a:p>
            <a:pPr algn="ctr"/>
            <a:r>
              <a:rPr lang="en-US" sz="4400" dirty="0"/>
              <a:t>on </a:t>
            </a:r>
          </a:p>
          <a:p>
            <a:pPr algn="ctr"/>
            <a:r>
              <a:rPr lang="en-US" sz="4400" dirty="0"/>
              <a:t>vulnerable families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7874476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B3694-C34A-A82C-E529-EFB56864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77ACD00A-3903-88F5-8906-C37728E0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7D38B4-6725-E3AB-7B6B-39D2CC1ABC71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A546D1-EBBA-85E6-82AF-9D7CF97F2F87}"/>
              </a:ext>
            </a:extLst>
          </p:cNvPr>
          <p:cNvSpPr txBox="1"/>
          <p:nvPr/>
        </p:nvSpPr>
        <p:spPr>
          <a:xfrm>
            <a:off x="105054" y="1087107"/>
            <a:ext cx="9036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The impact of the energy transition on vulnerable households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246DA7-6791-3B10-908F-EABE4AD2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6673"/>
            <a:ext cx="7452320" cy="41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08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9D10F-B5B3-5C91-8C9A-7D342E8F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51C0899E-8F43-D6BF-76D6-D9EC3901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2B5BE8-6D43-B181-5C6A-364575DA58F1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ED1C2D-FF1D-9947-DBB5-9A0A49CDF16E}"/>
              </a:ext>
            </a:extLst>
          </p:cNvPr>
          <p:cNvSpPr txBox="1"/>
          <p:nvPr/>
        </p:nvSpPr>
        <p:spPr>
          <a:xfrm>
            <a:off x="107504" y="1268760"/>
            <a:ext cx="9036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The impact of the energy transition on vulnerable households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B8D6725-72DA-97A4-CADC-0A8478AF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665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5116A-2DF2-642C-F4D3-7499BB34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3BE935AA-D33B-2542-ECEE-B67A0F678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4BCDC2-4203-346A-E79F-CB3352561209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103F4C-F5F0-3B39-73E9-8E305AF96594}"/>
              </a:ext>
            </a:extLst>
          </p:cNvPr>
          <p:cNvSpPr txBox="1"/>
          <p:nvPr/>
        </p:nvSpPr>
        <p:spPr>
          <a:xfrm>
            <a:off x="359532" y="1556792"/>
            <a:ext cx="84249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we have done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&amp;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what we are doing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 vulnerable people &amp; families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565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3956C-3E1D-FBC4-4C39-22351AC5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27C36CAE-F8E2-7E46-8103-F84DD95E6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D3FD3E-33BE-C478-B9A0-F6B6DBA22081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50A4F5-41CD-3653-58AA-3629807E6211}"/>
              </a:ext>
            </a:extLst>
          </p:cNvPr>
          <p:cNvSpPr txBox="1"/>
          <p:nvPr/>
        </p:nvSpPr>
        <p:spPr>
          <a:xfrm>
            <a:off x="107504" y="1268760"/>
            <a:ext cx="9036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The impact of the energy transition on vulnerable households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2442F6-0E56-F3BA-BC0C-1BADB767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" y="9497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33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AFB39-6232-4265-2732-6F2CF258E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135DF380-EF31-4EBF-05D7-A86C0370A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8E5409-C07B-621A-0B5E-46C164317895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52A287-20EC-9946-9A8D-7FDAA76B0357}"/>
              </a:ext>
            </a:extLst>
          </p:cNvPr>
          <p:cNvSpPr txBox="1"/>
          <p:nvPr/>
        </p:nvSpPr>
        <p:spPr>
          <a:xfrm>
            <a:off x="323528" y="1863500"/>
            <a:ext cx="8568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8FDB5C-D4CE-2A59-41EC-D64D22A5CDF4}"/>
              </a:ext>
            </a:extLst>
          </p:cNvPr>
          <p:cNvSpPr txBox="1"/>
          <p:nvPr/>
        </p:nvSpPr>
        <p:spPr>
          <a:xfrm>
            <a:off x="971600" y="861095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chemeClr val="accent2">
                    <a:lumMod val="75000"/>
                  </a:schemeClr>
                </a:solidFill>
              </a:rPr>
              <a:t>Recommendations</a:t>
            </a:r>
            <a:r>
              <a:rPr lang="it-IT" sz="40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it-IT" sz="4000" dirty="0" err="1">
                <a:solidFill>
                  <a:schemeClr val="accent2">
                    <a:lumMod val="75000"/>
                  </a:schemeClr>
                </a:solidFill>
              </a:rPr>
              <a:t>Remarks</a:t>
            </a:r>
            <a:endParaRPr lang="it-IT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02ED29-77DC-1001-3105-89804620222E}"/>
              </a:ext>
            </a:extLst>
          </p:cNvPr>
          <p:cNvSpPr txBox="1"/>
          <p:nvPr/>
        </p:nvSpPr>
        <p:spPr>
          <a:xfrm>
            <a:off x="624022" y="1568981"/>
            <a:ext cx="84355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 take care of families and vulnerable people, we need to: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know our territory (city, region,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a local network made up not only of institutions but also of voluntary associations, companies and citizens in order to understand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listen to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share programs, projects, and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 politicians about our work and convince them to invest where it is most needed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convince politicians to include programs, projects, and actions in their electoral agenda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879495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A832F-EA45-C63A-D132-AEE52A48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1A1C4641-A00E-FA4F-1192-3975646A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7D1940-062E-806D-683E-5D1892D7D849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FF4734-66AF-93A1-715A-90A6A08B06DE}"/>
              </a:ext>
            </a:extLst>
          </p:cNvPr>
          <p:cNvSpPr txBox="1"/>
          <p:nvPr/>
        </p:nvSpPr>
        <p:spPr>
          <a:xfrm>
            <a:off x="755576" y="1087076"/>
            <a:ext cx="76328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The regional contest analysis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3B5E272F-DA49-49A5-BF90-910E1D394823}"/>
              </a:ext>
            </a:extLst>
          </p:cNvPr>
          <p:cNvSpPr/>
          <p:nvPr/>
        </p:nvSpPr>
        <p:spPr>
          <a:xfrm>
            <a:off x="2627784" y="1844824"/>
            <a:ext cx="4104456" cy="4028291"/>
          </a:xfrm>
          <a:custGeom>
            <a:avLst/>
            <a:gdLst/>
            <a:ahLst/>
            <a:cxnLst/>
            <a:rect l="l" t="t" r="r" b="b"/>
            <a:pathLst>
              <a:path w="6432104" h="6335623">
                <a:moveTo>
                  <a:pt x="0" y="0"/>
                </a:moveTo>
                <a:lnTo>
                  <a:pt x="6432104" y="0"/>
                </a:lnTo>
                <a:lnTo>
                  <a:pt x="6432104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7270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FF6CC-ECB0-A19C-66AA-3587D8871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E86B0148-8C1F-BE12-5F80-9344A2F5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46235B-1BD8-57DF-3931-E4E7500173E5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800481-3F2D-2F60-61FD-7882CBA3CE4A}"/>
              </a:ext>
            </a:extLst>
          </p:cNvPr>
          <p:cNvSpPr txBox="1"/>
          <p:nvPr/>
        </p:nvSpPr>
        <p:spPr>
          <a:xfrm>
            <a:off x="755576" y="99789"/>
            <a:ext cx="7632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The data and the needs of </a:t>
            </a:r>
            <a:r>
              <a:rPr lang="en-US" sz="2800" dirty="0">
                <a:solidFill>
                  <a:srgbClr val="000000"/>
                </a:solidFill>
              </a:rPr>
              <a:t>person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&amp; families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693AD6E5-1301-5CBA-03F1-A5552D0E216A}"/>
              </a:ext>
            </a:extLst>
          </p:cNvPr>
          <p:cNvSpPr/>
          <p:nvPr/>
        </p:nvSpPr>
        <p:spPr>
          <a:xfrm>
            <a:off x="960762" y="1556792"/>
            <a:ext cx="7427662" cy="4420208"/>
          </a:xfrm>
          <a:custGeom>
            <a:avLst/>
            <a:gdLst/>
            <a:ahLst/>
            <a:cxnLst/>
            <a:rect l="l" t="t" r="r" b="b"/>
            <a:pathLst>
              <a:path w="14855323" h="8840415">
                <a:moveTo>
                  <a:pt x="0" y="0"/>
                </a:moveTo>
                <a:lnTo>
                  <a:pt x="14855323" y="0"/>
                </a:lnTo>
                <a:lnTo>
                  <a:pt x="14855323" y="8840415"/>
                </a:lnTo>
                <a:lnTo>
                  <a:pt x="0" y="8840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15072671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57789"/>
            <a:ext cx="9144000" cy="5140701"/>
            <a:chOff x="0" y="0"/>
            <a:chExt cx="7744311" cy="33449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44311" cy="3344944"/>
            </a:xfrm>
            <a:custGeom>
              <a:avLst/>
              <a:gdLst/>
              <a:ahLst/>
              <a:cxnLst/>
              <a:rect l="l" t="t" r="r" b="b"/>
              <a:pathLst>
                <a:path w="7744311" h="3344944">
                  <a:moveTo>
                    <a:pt x="0" y="0"/>
                  </a:moveTo>
                  <a:lnTo>
                    <a:pt x="7744311" y="0"/>
                  </a:lnTo>
                  <a:lnTo>
                    <a:pt x="7744311" y="3344944"/>
                  </a:lnTo>
                  <a:lnTo>
                    <a:pt x="0" y="3344944"/>
                  </a:lnTo>
                  <a:close/>
                </a:path>
              </a:pathLst>
            </a:custGeom>
            <a:solidFill>
              <a:srgbClr val="1E3256"/>
            </a:solidFill>
          </p:spPr>
          <p:txBody>
            <a:bodyPr/>
            <a:lstStyle/>
            <a:p>
              <a:endParaRPr lang="it-IT" sz="2200"/>
            </a:p>
          </p:txBody>
        </p:sp>
      </p:grpSp>
      <p:grpSp>
        <p:nvGrpSpPr>
          <p:cNvPr id="4" name="Group 4"/>
          <p:cNvGrpSpPr/>
          <p:nvPr/>
        </p:nvGrpSpPr>
        <p:grpSpPr>
          <a:xfrm rot="16200000">
            <a:off x="1377893" y="11956"/>
            <a:ext cx="235945" cy="2253144"/>
            <a:chOff x="0" y="0"/>
            <a:chExt cx="189569" cy="1828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569" cy="1828812"/>
            </a:xfrm>
            <a:custGeom>
              <a:avLst/>
              <a:gdLst/>
              <a:ahLst/>
              <a:cxnLst/>
              <a:rect l="l" t="t" r="r" b="b"/>
              <a:pathLst>
                <a:path w="189569" h="1828812">
                  <a:moveTo>
                    <a:pt x="189569" y="0"/>
                  </a:moveTo>
                  <a:lnTo>
                    <a:pt x="189569" y="1714512"/>
                  </a:lnTo>
                  <a:lnTo>
                    <a:pt x="94784" y="1828812"/>
                  </a:lnTo>
                  <a:lnTo>
                    <a:pt x="0" y="1714512"/>
                  </a:lnTo>
                  <a:lnTo>
                    <a:pt x="0" y="0"/>
                  </a:lnTo>
                  <a:lnTo>
                    <a:pt x="189569" y="0"/>
                  </a:ln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it-IT" sz="2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89569" cy="17145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20"/>
                </a:lnSpc>
              </a:pPr>
              <a:endParaRPr sz="2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2855" y="961243"/>
            <a:ext cx="327031" cy="32703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 sz="2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4879123" y="1139141"/>
            <a:ext cx="3791841" cy="2139235"/>
          </a:xfrm>
          <a:custGeom>
            <a:avLst/>
            <a:gdLst/>
            <a:ahLst/>
            <a:cxnLst/>
            <a:rect l="l" t="t" r="r" b="b"/>
            <a:pathLst>
              <a:path w="9181127" h="5738204">
                <a:moveTo>
                  <a:pt x="0" y="0"/>
                </a:moveTo>
                <a:lnTo>
                  <a:pt x="9181127" y="0"/>
                </a:lnTo>
                <a:lnTo>
                  <a:pt x="9181127" y="5738204"/>
                </a:lnTo>
                <a:lnTo>
                  <a:pt x="0" y="57382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2200"/>
          </a:p>
        </p:txBody>
      </p:sp>
      <p:sp>
        <p:nvSpPr>
          <p:cNvPr id="11" name="TextBox 11"/>
          <p:cNvSpPr txBox="1"/>
          <p:nvPr/>
        </p:nvSpPr>
        <p:spPr>
          <a:xfrm>
            <a:off x="581682" y="1002330"/>
            <a:ext cx="1755563" cy="288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5"/>
              </a:lnSpc>
            </a:pPr>
            <a:r>
              <a:rPr lang="en-US" sz="1000">
                <a:solidFill>
                  <a:srgbClr val="1E325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Planetary Well-being</a:t>
            </a:r>
            <a:endParaRPr lang="en-US" sz="1000">
              <a:solidFill>
                <a:srgbClr val="1E3256"/>
              </a:solidFill>
              <a:latin typeface="Source Serif Pro"/>
              <a:ea typeface="Source Serif Pro"/>
              <a:cs typeface="Source Serif Pro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949E9106-68F2-562D-709C-595ADF511D9B}"/>
              </a:ext>
            </a:extLst>
          </p:cNvPr>
          <p:cNvGrpSpPr/>
          <p:nvPr/>
        </p:nvGrpSpPr>
        <p:grpSpPr>
          <a:xfrm rot="-5400000">
            <a:off x="1384778" y="383776"/>
            <a:ext cx="235945" cy="2253144"/>
            <a:chOff x="3644020" y="-2151918"/>
            <a:chExt cx="189569" cy="182881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4D5F6C6-E278-B160-7A38-0FD1CDF9E314}"/>
                </a:ext>
              </a:extLst>
            </p:cNvPr>
            <p:cNvSpPr/>
            <p:nvPr/>
          </p:nvSpPr>
          <p:spPr>
            <a:xfrm>
              <a:off x="3644020" y="-2151918"/>
              <a:ext cx="189569" cy="1828812"/>
            </a:xfrm>
            <a:custGeom>
              <a:avLst/>
              <a:gdLst/>
              <a:ahLst/>
              <a:cxnLst/>
              <a:rect l="l" t="t" r="r" b="b"/>
              <a:pathLst>
                <a:path w="189569" h="1828812">
                  <a:moveTo>
                    <a:pt x="189569" y="0"/>
                  </a:moveTo>
                  <a:lnTo>
                    <a:pt x="189569" y="1714512"/>
                  </a:lnTo>
                  <a:lnTo>
                    <a:pt x="94784" y="1828812"/>
                  </a:lnTo>
                  <a:lnTo>
                    <a:pt x="0" y="1714512"/>
                  </a:lnTo>
                  <a:lnTo>
                    <a:pt x="0" y="0"/>
                  </a:lnTo>
                  <a:lnTo>
                    <a:pt x="189569" y="0"/>
                  </a:lnTo>
                  <a:close/>
                </a:path>
              </a:pathLst>
            </a:custGeom>
            <a:solidFill>
              <a:srgbClr val="8ED5F1"/>
            </a:solidFill>
          </p:spPr>
          <p:txBody>
            <a:bodyPr/>
            <a:lstStyle/>
            <a:p>
              <a:endParaRPr lang="it-IT" sz="2200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563BE352-8932-AF49-2637-4FE7C6D09191}"/>
                </a:ext>
              </a:extLst>
            </p:cNvPr>
            <p:cNvSpPr txBox="1"/>
            <p:nvPr/>
          </p:nvSpPr>
          <p:spPr>
            <a:xfrm>
              <a:off x="3644020" y="-2151918"/>
              <a:ext cx="189569" cy="17145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20"/>
                </a:lnSpc>
              </a:pPr>
              <a:endParaRPr sz="900"/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E53C558E-67BB-B871-5FC5-132ED73F96C5}"/>
              </a:ext>
            </a:extLst>
          </p:cNvPr>
          <p:cNvGrpSpPr/>
          <p:nvPr/>
        </p:nvGrpSpPr>
        <p:grpSpPr>
          <a:xfrm>
            <a:off x="249741" y="1333062"/>
            <a:ext cx="327031" cy="327031"/>
            <a:chOff x="279144" y="813913"/>
            <a:chExt cx="812800" cy="812800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DE84031-AD8C-6D74-DFBA-6AF9E662BAB1}"/>
                </a:ext>
              </a:extLst>
            </p:cNvPr>
            <p:cNvSpPr/>
            <p:nvPr/>
          </p:nvSpPr>
          <p:spPr>
            <a:xfrm>
              <a:off x="279144" y="81391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666"/>
              </a:stretch>
            </a:blipFill>
          </p:spPr>
          <p:txBody>
            <a:bodyPr/>
            <a:lstStyle/>
            <a:p>
              <a:endParaRPr lang="it-IT" sz="2200"/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D5061C17-CA72-4352-9FB2-FF3D8D6EFF1D}"/>
              </a:ext>
            </a:extLst>
          </p:cNvPr>
          <p:cNvSpPr txBox="1"/>
          <p:nvPr/>
        </p:nvSpPr>
        <p:spPr>
          <a:xfrm>
            <a:off x="622996" y="1353493"/>
            <a:ext cx="1755563" cy="288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15"/>
              </a:lnSpc>
            </a:pPr>
            <a:r>
              <a:rPr lang="en-US" sz="1000">
                <a:solidFill>
                  <a:srgbClr val="1E325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Human Well-being</a:t>
            </a:r>
            <a:endParaRPr lang="en-US" sz="1000">
              <a:solidFill>
                <a:srgbClr val="1E3256"/>
              </a:solidFill>
              <a:latin typeface="Source Serif Pro"/>
              <a:ea typeface="Source Serif Pro"/>
              <a:cs typeface="Source Serif Pro"/>
            </a:endParaRPr>
          </a:p>
        </p:txBody>
      </p:sp>
      <p:sp>
        <p:nvSpPr>
          <p:cNvPr id="20" name="Freeform 9" descr="Immagine che contiene testo, schermata, schermo, diagramma&#10;&#10;Il contenuto generato dall&amp;#39;IA potrebbe non essere corretto.">
            <a:extLst>
              <a:ext uri="{FF2B5EF4-FFF2-40B4-BE49-F238E27FC236}">
                <a16:creationId xmlns:a16="http://schemas.microsoft.com/office/drawing/2014/main" id="{80A5F390-4649-4799-C8C9-EF9833B48206}"/>
              </a:ext>
            </a:extLst>
          </p:cNvPr>
          <p:cNvSpPr/>
          <p:nvPr/>
        </p:nvSpPr>
        <p:spPr>
          <a:xfrm>
            <a:off x="4879123" y="3376942"/>
            <a:ext cx="3791841" cy="2359572"/>
          </a:xfrm>
          <a:custGeom>
            <a:avLst/>
            <a:gdLst/>
            <a:ahLst/>
            <a:cxnLst/>
            <a:rect l="l" t="t" r="r" b="b"/>
            <a:pathLst>
              <a:path w="9181127" h="5738204">
                <a:moveTo>
                  <a:pt x="0" y="0"/>
                </a:moveTo>
                <a:lnTo>
                  <a:pt x="9181127" y="0"/>
                </a:lnTo>
                <a:lnTo>
                  <a:pt x="9181127" y="5738204"/>
                </a:lnTo>
                <a:lnTo>
                  <a:pt x="0" y="57382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sz="2200"/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8D6E69AB-6678-1423-C362-D6BA43219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61068"/>
              </p:ext>
            </p:extLst>
          </p:nvPr>
        </p:nvGraphicFramePr>
        <p:xfrm>
          <a:off x="368830" y="1890672"/>
          <a:ext cx="4399029" cy="20160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6473">
                  <a:extLst>
                    <a:ext uri="{9D8B030D-6E8A-4147-A177-3AD203B41FA5}">
                      <a16:colId xmlns:a16="http://schemas.microsoft.com/office/drawing/2014/main" val="3976032362"/>
                    </a:ext>
                  </a:extLst>
                </a:gridCol>
                <a:gridCol w="3712556">
                  <a:extLst>
                    <a:ext uri="{9D8B030D-6E8A-4147-A177-3AD203B41FA5}">
                      <a16:colId xmlns:a16="http://schemas.microsoft.com/office/drawing/2014/main" val="482354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PWB01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Percentage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electricity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form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renewable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sources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311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PWB02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PM 10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Annual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average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value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74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PWB03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PM 2.5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Annual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average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value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238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PWB04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Availability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of urban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greenery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876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PWB05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Concern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about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climate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change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greenhouse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effect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4444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PWB06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Fragmentation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natural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agricultural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land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097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PWB07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Index of duration of hot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periods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237092"/>
                  </a:ext>
                </a:extLst>
              </a:tr>
              <a:tr h="18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PWB08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Operating solar power per capita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7727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PWB09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Share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utilized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agricultural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area (UAA)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invested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by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organic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crops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23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PWB10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Regular users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pubblic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transport</a:t>
                      </a:r>
                    </a:p>
                  </a:txBody>
                  <a:tcPr marL="45720" marR="45720" marT="22860" marB="22860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63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it-IT" sz="90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it-IT" sz="9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45720" marR="45720" marT="22860" marB="2286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029167"/>
                  </a:ext>
                </a:extLst>
              </a:tr>
            </a:tbl>
          </a:graphicData>
        </a:graphic>
      </p:graphicFrame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184B275C-C98F-AE23-763C-47AD026CA2EB}"/>
              </a:ext>
            </a:extLst>
          </p:cNvPr>
          <p:cNvGraphicFramePr>
            <a:graphicFrameLocks noGrp="1"/>
          </p:cNvGraphicFramePr>
          <p:nvPr/>
        </p:nvGraphicFramePr>
        <p:xfrm>
          <a:off x="368196" y="3769201"/>
          <a:ext cx="4338870" cy="1842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0592">
                  <a:extLst>
                    <a:ext uri="{9D8B030D-6E8A-4147-A177-3AD203B41FA5}">
                      <a16:colId xmlns:a16="http://schemas.microsoft.com/office/drawing/2014/main" val="3384359049"/>
                    </a:ext>
                  </a:extLst>
                </a:gridCol>
                <a:gridCol w="3648278">
                  <a:extLst>
                    <a:ext uri="{9D8B030D-6E8A-4147-A177-3AD203B41FA5}">
                      <a16:colId xmlns:a16="http://schemas.microsoft.com/office/drawing/2014/main" val="4158474268"/>
                    </a:ext>
                  </a:extLst>
                </a:gridCol>
              </a:tblGrid>
              <a:tr h="1967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HWB01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Alcohol (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standardized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rates)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42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HWB02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Smoking (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standardized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rates)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21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HWB03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Overweight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obesity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standardized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rates)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7730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HWB04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Overweight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and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obesity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children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(6-11)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4716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HWB05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Mental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health index (SF36)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320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HWB06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Suicide (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standardized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rates)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521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HWB07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Avoidable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mortality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(0-74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years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7661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HWB08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Healthy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life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expectancy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at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birth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199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HWB09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Population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(25-34) with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tertiary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education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9756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HWB10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dirty="0">
                          <a:solidFill>
                            <a:schemeClr val="bg1"/>
                          </a:solidFill>
                          <a:latin typeface="Times New Roman"/>
                        </a:rPr>
                        <a:t>Jung people Not in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Education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  <a:latin typeface="Times New Roman"/>
                        </a:rPr>
                        <a:t>, </a:t>
                      </a:r>
                      <a:r>
                        <a:rPr lang="it-IT" sz="900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Employment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  <a:latin typeface="Times New Roman"/>
                        </a:rPr>
                        <a:t>, or Training (NEET)</a:t>
                      </a:r>
                    </a:p>
                  </a:txBody>
                  <a:tcPr marL="45720" marR="45720" marT="22860" marB="22860" anchor="ctr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7887"/>
                  </a:ext>
                </a:extLst>
              </a:tr>
            </a:tbl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44BEE6A-75FC-892B-79E5-A87F47944335}"/>
              </a:ext>
            </a:extLst>
          </p:cNvPr>
          <p:cNvSpPr txBox="1"/>
          <p:nvPr/>
        </p:nvSpPr>
        <p:spPr>
          <a:xfrm>
            <a:off x="2461604" y="6075575"/>
            <a:ext cx="46125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United Nations Headquarters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New York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Friday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October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31st, 2025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05934-16E0-2AEC-F426-A12C5A153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CAF6B72-225E-9F87-5DEB-CDCD12223471}"/>
              </a:ext>
            </a:extLst>
          </p:cNvPr>
          <p:cNvGrpSpPr/>
          <p:nvPr/>
        </p:nvGrpSpPr>
        <p:grpSpPr>
          <a:xfrm>
            <a:off x="0" y="857789"/>
            <a:ext cx="9144000" cy="5140701"/>
            <a:chOff x="0" y="0"/>
            <a:chExt cx="7744311" cy="33449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56E395-FFD7-0393-4637-E3B01E5C866C}"/>
                </a:ext>
              </a:extLst>
            </p:cNvPr>
            <p:cNvSpPr/>
            <p:nvPr/>
          </p:nvSpPr>
          <p:spPr>
            <a:xfrm>
              <a:off x="0" y="0"/>
              <a:ext cx="7744311" cy="3344944"/>
            </a:xfrm>
            <a:custGeom>
              <a:avLst/>
              <a:gdLst/>
              <a:ahLst/>
              <a:cxnLst/>
              <a:rect l="l" t="t" r="r" b="b"/>
              <a:pathLst>
                <a:path w="7744311" h="3344944">
                  <a:moveTo>
                    <a:pt x="0" y="0"/>
                  </a:moveTo>
                  <a:lnTo>
                    <a:pt x="7744311" y="0"/>
                  </a:lnTo>
                  <a:lnTo>
                    <a:pt x="7744311" y="3344944"/>
                  </a:lnTo>
                  <a:lnTo>
                    <a:pt x="0" y="3344944"/>
                  </a:lnTo>
                  <a:close/>
                </a:path>
              </a:pathLst>
            </a:custGeom>
            <a:solidFill>
              <a:srgbClr val="1E3256"/>
            </a:solidFill>
          </p:spPr>
          <p:txBody>
            <a:bodyPr/>
            <a:lstStyle/>
            <a:p>
              <a:endParaRPr lang="it-IT" sz="2200"/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90B5CDD7-1A17-8589-D003-0AA93A89DB93}"/>
              </a:ext>
            </a:extLst>
          </p:cNvPr>
          <p:cNvGrpSpPr/>
          <p:nvPr/>
        </p:nvGrpSpPr>
        <p:grpSpPr>
          <a:xfrm rot="-5400000">
            <a:off x="1340022" y="8514"/>
            <a:ext cx="235945" cy="2287572"/>
            <a:chOff x="0" y="0"/>
            <a:chExt cx="189569" cy="1828812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4E32213-465B-F350-66BD-84C56D740E65}"/>
                </a:ext>
              </a:extLst>
            </p:cNvPr>
            <p:cNvSpPr/>
            <p:nvPr/>
          </p:nvSpPr>
          <p:spPr>
            <a:xfrm>
              <a:off x="0" y="0"/>
              <a:ext cx="189569" cy="1828812"/>
            </a:xfrm>
            <a:custGeom>
              <a:avLst/>
              <a:gdLst/>
              <a:ahLst/>
              <a:cxnLst/>
              <a:rect l="l" t="t" r="r" b="b"/>
              <a:pathLst>
                <a:path w="189569" h="1828812">
                  <a:moveTo>
                    <a:pt x="189569" y="0"/>
                  </a:moveTo>
                  <a:lnTo>
                    <a:pt x="189569" y="1714512"/>
                  </a:lnTo>
                  <a:lnTo>
                    <a:pt x="94784" y="1828812"/>
                  </a:lnTo>
                  <a:lnTo>
                    <a:pt x="0" y="1714512"/>
                  </a:lnTo>
                  <a:lnTo>
                    <a:pt x="0" y="0"/>
                  </a:lnTo>
                  <a:lnTo>
                    <a:pt x="189569" y="0"/>
                  </a:lnTo>
                  <a:close/>
                </a:path>
              </a:pathLst>
            </a:custGeom>
            <a:solidFill>
              <a:srgbClr val="FFDECA"/>
            </a:solidFill>
          </p:spPr>
          <p:txBody>
            <a:bodyPr/>
            <a:lstStyle/>
            <a:p>
              <a:endParaRPr lang="it-IT" sz="2200"/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0EC99A25-CD13-592C-3583-BA3A5F4365B2}"/>
                </a:ext>
              </a:extLst>
            </p:cNvPr>
            <p:cNvSpPr txBox="1"/>
            <p:nvPr/>
          </p:nvSpPr>
          <p:spPr>
            <a:xfrm>
              <a:off x="0" y="0"/>
              <a:ext cx="189569" cy="17145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20"/>
                </a:lnSpc>
              </a:pPr>
              <a:endParaRPr sz="2200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63B9917C-65E0-6CE6-CE36-A929D0E3D60B}"/>
              </a:ext>
            </a:extLst>
          </p:cNvPr>
          <p:cNvSpPr txBox="1"/>
          <p:nvPr/>
        </p:nvSpPr>
        <p:spPr>
          <a:xfrm>
            <a:off x="581682" y="1002330"/>
            <a:ext cx="1755563" cy="288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5"/>
              </a:lnSpc>
            </a:pPr>
            <a:r>
              <a:rPr lang="en-US" sz="1000">
                <a:solidFill>
                  <a:srgbClr val="1E325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Economic Well-being</a:t>
            </a:r>
            <a:endParaRPr lang="en-US" sz="1000">
              <a:solidFill>
                <a:srgbClr val="1E3256"/>
              </a:solidFill>
              <a:latin typeface="Source Serif Pro"/>
              <a:ea typeface="Source Serif Pro"/>
              <a:cs typeface="Source Serif Pro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B07F9F3F-5732-9C62-7458-1F9E793D5D78}"/>
              </a:ext>
            </a:extLst>
          </p:cNvPr>
          <p:cNvGrpSpPr/>
          <p:nvPr/>
        </p:nvGrpSpPr>
        <p:grpSpPr>
          <a:xfrm rot="-5400000">
            <a:off x="1384778" y="383776"/>
            <a:ext cx="235945" cy="2253144"/>
            <a:chOff x="3644020" y="-2151918"/>
            <a:chExt cx="189569" cy="182881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ECE3D8C-805F-6CC1-5DDC-22F15503B4BF}"/>
                </a:ext>
              </a:extLst>
            </p:cNvPr>
            <p:cNvSpPr/>
            <p:nvPr/>
          </p:nvSpPr>
          <p:spPr>
            <a:xfrm>
              <a:off x="3644020" y="-2151918"/>
              <a:ext cx="189569" cy="1828812"/>
            </a:xfrm>
            <a:custGeom>
              <a:avLst/>
              <a:gdLst/>
              <a:ahLst/>
              <a:cxnLst/>
              <a:rect l="l" t="t" r="r" b="b"/>
              <a:pathLst>
                <a:path w="189569" h="1828812">
                  <a:moveTo>
                    <a:pt x="189569" y="0"/>
                  </a:moveTo>
                  <a:lnTo>
                    <a:pt x="189569" y="1714512"/>
                  </a:lnTo>
                  <a:lnTo>
                    <a:pt x="94784" y="1828812"/>
                  </a:lnTo>
                  <a:lnTo>
                    <a:pt x="0" y="1714512"/>
                  </a:lnTo>
                  <a:lnTo>
                    <a:pt x="0" y="0"/>
                  </a:lnTo>
                  <a:lnTo>
                    <a:pt x="1895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it-IT" sz="2200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9A47078E-20F5-5826-0D57-93A11F26D581}"/>
                </a:ext>
              </a:extLst>
            </p:cNvPr>
            <p:cNvSpPr txBox="1"/>
            <p:nvPr/>
          </p:nvSpPr>
          <p:spPr>
            <a:xfrm>
              <a:off x="3644020" y="-2151918"/>
              <a:ext cx="189569" cy="17145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lIns="25400" tIns="25400" rIns="25400" bIns="254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20"/>
                </a:lnSpc>
              </a:pPr>
              <a:endParaRPr sz="900"/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6006D2A4-1A93-9A92-21FB-5CB8F2F56C96}"/>
              </a:ext>
            </a:extLst>
          </p:cNvPr>
          <p:cNvGrpSpPr/>
          <p:nvPr/>
        </p:nvGrpSpPr>
        <p:grpSpPr>
          <a:xfrm>
            <a:off x="249741" y="1333062"/>
            <a:ext cx="327031" cy="327031"/>
            <a:chOff x="279144" y="813913"/>
            <a:chExt cx="812800" cy="812800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296C0E-ABDF-E4E2-90E3-E403CE66BA5E}"/>
                </a:ext>
              </a:extLst>
            </p:cNvPr>
            <p:cNvSpPr/>
            <p:nvPr/>
          </p:nvSpPr>
          <p:spPr>
            <a:xfrm>
              <a:off x="279144" y="81391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2666"/>
              </a:stretch>
            </a:blipFill>
          </p:spPr>
          <p:txBody>
            <a:bodyPr/>
            <a:lstStyle/>
            <a:p>
              <a:endParaRPr lang="it-IT" sz="2200"/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45EA1119-14D6-32C3-756B-BD34AC6C1E29}"/>
              </a:ext>
            </a:extLst>
          </p:cNvPr>
          <p:cNvSpPr txBox="1"/>
          <p:nvPr/>
        </p:nvSpPr>
        <p:spPr>
          <a:xfrm>
            <a:off x="622996" y="1332836"/>
            <a:ext cx="1755563" cy="288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15"/>
              </a:lnSpc>
            </a:pPr>
            <a:r>
              <a:rPr lang="en-US" sz="1000">
                <a:solidFill>
                  <a:srgbClr val="1E325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Social Well-being</a:t>
            </a:r>
            <a:endParaRPr lang="en-US" sz="1000">
              <a:solidFill>
                <a:srgbClr val="1E3256"/>
              </a:solidFill>
              <a:latin typeface="Source Serif Pro"/>
              <a:ea typeface="Source Serif Pro"/>
              <a:cs typeface="Source Serif Pro"/>
            </a:endParaRP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4B5A1D18-FF54-F394-6EFA-748594EA1DAE}"/>
              </a:ext>
            </a:extLst>
          </p:cNvPr>
          <p:cNvGrpSpPr/>
          <p:nvPr/>
        </p:nvGrpSpPr>
        <p:grpSpPr>
          <a:xfrm>
            <a:off x="242855" y="1298634"/>
            <a:ext cx="333916" cy="361458"/>
            <a:chOff x="0" y="0"/>
            <a:chExt cx="812800" cy="81280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6A6FDD7-F471-65DA-82D2-7C4293CE91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8000" r="-7999"/>
              </a:stretch>
            </a:blipFill>
          </p:spPr>
          <p:txBody>
            <a:bodyPr/>
            <a:lstStyle/>
            <a:p>
              <a:endParaRPr lang="it-IT" sz="2200"/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id="{1B899779-60E8-9EBF-5622-0F51FD94AD7B}"/>
              </a:ext>
            </a:extLst>
          </p:cNvPr>
          <p:cNvGrpSpPr/>
          <p:nvPr/>
        </p:nvGrpSpPr>
        <p:grpSpPr>
          <a:xfrm>
            <a:off x="222199" y="940586"/>
            <a:ext cx="340802" cy="333916"/>
            <a:chOff x="0" y="0"/>
            <a:chExt cx="812800" cy="812800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61694B3-F884-DF3D-3EFC-9815881743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898" b="-1898"/>
              </a:stretch>
            </a:blipFill>
          </p:spPr>
          <p:txBody>
            <a:bodyPr/>
            <a:lstStyle/>
            <a:p>
              <a:endParaRPr lang="it-IT" sz="2200"/>
            </a:p>
          </p:txBody>
        </p:sp>
      </p:grpSp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2C626A57-46B0-C4A0-E822-69A3D0DFDBE6}"/>
              </a:ext>
            </a:extLst>
          </p:cNvPr>
          <p:cNvGraphicFramePr>
            <a:graphicFrameLocks noGrp="1"/>
          </p:cNvGraphicFramePr>
          <p:nvPr/>
        </p:nvGraphicFramePr>
        <p:xfrm>
          <a:off x="323620" y="1834997"/>
          <a:ext cx="4361434" cy="1965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0871">
                  <a:extLst>
                    <a:ext uri="{9D8B030D-6E8A-4147-A177-3AD203B41FA5}">
                      <a16:colId xmlns:a16="http://schemas.microsoft.com/office/drawing/2014/main" val="2346441900"/>
                    </a:ext>
                  </a:extLst>
                </a:gridCol>
                <a:gridCol w="3490563">
                  <a:extLst>
                    <a:ext uri="{9D8B030D-6E8A-4147-A177-3AD203B41FA5}">
                      <a16:colId xmlns:a16="http://schemas.microsoft.com/office/drawing/2014/main" val="2352373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EWB01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Gross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disposable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income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per capita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254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EWB02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Innovation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expenditures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per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person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employed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5641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EWB03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Net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income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inequality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3897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EWB04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Uneployment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rate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8385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EWB05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Ratio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employment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rates (25-49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years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old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) of women with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preschool-aged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children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and women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without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children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799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EWB06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Reserach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intensity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6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EWB07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Risk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poverty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or social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exclusion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313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EWB08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Transitions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from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unstable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to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stable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jobs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326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EWB09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Rate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occupational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fatalities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accidents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with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permanent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disability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293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EWB10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Irregular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workers (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percentage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050356"/>
                  </a:ext>
                </a:extLst>
              </a:tr>
            </a:tbl>
          </a:graphicData>
        </a:graphic>
      </p:graphicFrame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5E40D27F-D94A-D602-8E8D-B6D9A9B15FE4}"/>
              </a:ext>
            </a:extLst>
          </p:cNvPr>
          <p:cNvGraphicFramePr>
            <a:graphicFrameLocks noGrp="1"/>
          </p:cNvGraphicFramePr>
          <p:nvPr/>
        </p:nvGraphicFramePr>
        <p:xfrm>
          <a:off x="323621" y="3886889"/>
          <a:ext cx="4248650" cy="1965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4849">
                  <a:extLst>
                    <a:ext uri="{9D8B030D-6E8A-4147-A177-3AD203B41FA5}">
                      <a16:colId xmlns:a16="http://schemas.microsoft.com/office/drawing/2014/main" val="3043694191"/>
                    </a:ext>
                  </a:extLst>
                </a:gridCol>
                <a:gridCol w="3353801">
                  <a:extLst>
                    <a:ext uri="{9D8B030D-6E8A-4147-A177-3AD203B41FA5}">
                      <a16:colId xmlns:a16="http://schemas.microsoft.com/office/drawing/2014/main" val="23318996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SWB01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Perception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of the risk of crime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744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SWB02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Satisfaction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with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one’s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life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124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SWB03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Positive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assessment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of future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prospects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7713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SWB04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Volunteering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0378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SWB05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Social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partecipation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41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SWB06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Civic and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political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participation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025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SWB07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Trust in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law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enforcement and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firefighters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937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SWB08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Voter</a:t>
                      </a:r>
                      <a:r>
                        <a:rPr lang="it-IT" sz="90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  <a:latin typeface="Times New Roman"/>
                        </a:rPr>
                        <a:t>turnout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587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SWB09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Women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victims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violence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reported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to the anti-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violence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and stalking hotline 1522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539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SWB10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Foreign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inmates</a:t>
                      </a:r>
                      <a:r>
                        <a:rPr lang="it-IT" sz="900">
                          <a:solidFill>
                            <a:schemeClr val="bg1"/>
                          </a:solidFill>
                        </a:rPr>
                        <a:t> on 100 </a:t>
                      </a:r>
                      <a:r>
                        <a:rPr lang="it-IT" sz="900" err="1">
                          <a:solidFill>
                            <a:schemeClr val="bg1"/>
                          </a:solidFill>
                        </a:rPr>
                        <a:t>inmates</a:t>
                      </a:r>
                    </a:p>
                  </a:txBody>
                  <a:tcPr marL="45720" marR="4572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287400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testo, schermata, schermo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27340EC9-7340-B8F4-3241-0B669A982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465" y="3499435"/>
            <a:ext cx="3836821" cy="2310565"/>
          </a:xfrm>
          <a:prstGeom prst="rect">
            <a:avLst/>
          </a:prstGeom>
        </p:spPr>
      </p:pic>
      <p:pic>
        <p:nvPicPr>
          <p:cNvPr id="5" name="Immagine 4" descr="Immagine che contiene testo, schermata, diagramma, schermo&#10;&#10;Il contenuto generato dall&amp;#39;IA potrebbe non essere corretto.">
            <a:extLst>
              <a:ext uri="{FF2B5EF4-FFF2-40B4-BE49-F238E27FC236}">
                <a16:creationId xmlns:a16="http://schemas.microsoft.com/office/drawing/2014/main" id="{39827DFD-2CF3-DD07-3561-EFEC333D0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094" y="1041985"/>
            <a:ext cx="3833562" cy="23075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C539C1-7F68-E853-EBA6-01E71EB7CE28}"/>
              </a:ext>
            </a:extLst>
          </p:cNvPr>
          <p:cNvSpPr txBox="1"/>
          <p:nvPr/>
        </p:nvSpPr>
        <p:spPr>
          <a:xfrm>
            <a:off x="2123728" y="6092231"/>
            <a:ext cx="46125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United Nations Headquarters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cimaWE Rg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New York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Friday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October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cimaWE Rg" panose="02000000000000000000" pitchFamily="2" charset="0"/>
                <a:ea typeface="+mn-ea"/>
                <a:cs typeface="+mn-cs"/>
              </a:rPr>
              <a:t> 31st, 2025</a:t>
            </a:r>
          </a:p>
        </p:txBody>
      </p:sp>
    </p:spTree>
    <p:extLst>
      <p:ext uri="{BB962C8B-B14F-4D97-AF65-F5344CB8AC3E}">
        <p14:creationId xmlns:p14="http://schemas.microsoft.com/office/powerpoint/2010/main" val="15622780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BB9A4-BE53-58CC-991C-DA8569BA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>
            <a:extLst>
              <a:ext uri="{FF2B5EF4-FFF2-40B4-BE49-F238E27FC236}">
                <a16:creationId xmlns:a16="http://schemas.microsoft.com/office/drawing/2014/main" id="{19AC63EF-F5B0-471B-A0D3-BC08E52D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42875"/>
            <a:ext cx="468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anose="02000000000000000000" pitchFamily="2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FFFFFF"/>
                </a:solidFill>
              </a:rPr>
              <a:t>Direzione centrale salute, politiche sociali e disabilità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A2E21A-4A3E-D303-3C56-B370E8AB3138}"/>
              </a:ext>
            </a:extLst>
          </p:cNvPr>
          <p:cNvSpPr txBox="1"/>
          <p:nvPr/>
        </p:nvSpPr>
        <p:spPr>
          <a:xfrm>
            <a:off x="323528" y="609329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United Nations Headquarters 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</a:rPr>
              <a:t>New York </a:t>
            </a:r>
            <a:r>
              <a:rPr lang="it-IT" sz="1800" dirty="0" err="1">
                <a:solidFill>
                  <a:schemeClr val="bg1"/>
                </a:solidFill>
              </a:rPr>
              <a:t>Friday</a:t>
            </a:r>
            <a:r>
              <a:rPr lang="it-IT" sz="1800" dirty="0">
                <a:solidFill>
                  <a:schemeClr val="bg1"/>
                </a:solidFill>
              </a:rPr>
              <a:t> , </a:t>
            </a:r>
            <a:r>
              <a:rPr lang="it-IT" sz="1800" dirty="0" err="1">
                <a:solidFill>
                  <a:schemeClr val="bg1"/>
                </a:solidFill>
              </a:rPr>
              <a:t>October</a:t>
            </a:r>
            <a:r>
              <a:rPr lang="it-IT" sz="1800" dirty="0">
                <a:solidFill>
                  <a:schemeClr val="bg1"/>
                </a:solidFill>
              </a:rPr>
              <a:t> 31st, 2025</a:t>
            </a:r>
          </a:p>
          <a:p>
            <a:pPr algn="ctr"/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C04B3B-AF9E-9365-1D52-365046DFAA20}"/>
              </a:ext>
            </a:extLst>
          </p:cNvPr>
          <p:cNvSpPr txBox="1"/>
          <p:nvPr/>
        </p:nvSpPr>
        <p:spPr>
          <a:xfrm>
            <a:off x="2231021" y="2780928"/>
            <a:ext cx="4681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Welfare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5716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01B0B-3900-9F0F-815E-02B3C3933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B3D2C-3145-2FBE-C3EC-FF885D3B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5" y="1376772"/>
            <a:ext cx="8191500" cy="571500"/>
          </a:xfrm>
        </p:spPr>
        <p:txBody>
          <a:bodyPr>
            <a:noAutofit/>
          </a:bodyPr>
          <a:lstStyle/>
          <a:p>
            <a:r>
              <a:rPr lang="it-IT" sz="27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WELL BEEING ECONOMY LAB: </a:t>
            </a:r>
            <a:br>
              <a:rPr lang="it-IT" sz="27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</a:br>
            <a:r>
              <a:rPr lang="it-IT" sz="27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COMPARING POLICIESWORK ORGANIZATION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028B7416-BB69-5B31-0A4E-37F1D61842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1610" y="2564904"/>
          <a:ext cx="6534726" cy="1973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552">
                  <a:extLst>
                    <a:ext uri="{9D8B030D-6E8A-4147-A177-3AD203B41FA5}">
                      <a16:colId xmlns:a16="http://schemas.microsoft.com/office/drawing/2014/main" val="2870430638"/>
                    </a:ext>
                  </a:extLst>
                </a:gridCol>
                <a:gridCol w="997668">
                  <a:extLst>
                    <a:ext uri="{9D8B030D-6E8A-4147-A177-3AD203B41FA5}">
                      <a16:colId xmlns:a16="http://schemas.microsoft.com/office/drawing/2014/main" val="2126647000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3540207449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95850417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444271129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127976837"/>
                    </a:ext>
                  </a:extLst>
                </a:gridCol>
              </a:tblGrid>
              <a:tr h="48720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Company 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industry under mixed control (70% State and 30% international)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Public Administration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Small &amp; Medium 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sized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Micro-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Artisan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371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Smart Working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307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Short </a:t>
                      </a:r>
                      <a:r>
                        <a:rPr lang="it-IT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Friday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933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Smart Working in August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48017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8" l="51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3"/>
          <a:stretch/>
        </p:blipFill>
        <p:spPr>
          <a:xfrm rot="5400000">
            <a:off x="3645192" y="3255383"/>
            <a:ext cx="2052227" cy="36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21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2247-C828-820C-A5EF-2C82B53C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2F4D6-79B1-0476-56EC-F9EE24F2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87" y="1376772"/>
            <a:ext cx="5940659" cy="571500"/>
          </a:xfrm>
        </p:spPr>
        <p:txBody>
          <a:bodyPr>
            <a:noAutofit/>
          </a:bodyPr>
          <a:lstStyle/>
          <a:p>
            <a:pPr algn="l"/>
            <a:r>
              <a:rPr lang="it-IT" sz="2700" dirty="0">
                <a:solidFill>
                  <a:schemeClr val="accent2">
                    <a:lumMod val="75000"/>
                  </a:schemeClr>
                </a:solidFill>
                <a:latin typeface="DecimaWE Rg" panose="02000000000000000000" pitchFamily="2" charset="0"/>
                <a:cs typeface="Arial" panose="020B0604020202020204" pitchFamily="34" charset="0"/>
              </a:rPr>
              <a:t>WBE - FAMILY SUPPORTING POLICIES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C32A3F6-C236-606F-3CED-25A077C33F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5587" y="2510898"/>
          <a:ext cx="7776864" cy="3375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131">
                  <a:extLst>
                    <a:ext uri="{9D8B030D-6E8A-4147-A177-3AD203B41FA5}">
                      <a16:colId xmlns:a16="http://schemas.microsoft.com/office/drawing/2014/main" val="2794519863"/>
                    </a:ext>
                  </a:extLst>
                </a:gridCol>
                <a:gridCol w="1138916">
                  <a:extLst>
                    <a:ext uri="{9D8B030D-6E8A-4147-A177-3AD203B41FA5}">
                      <a16:colId xmlns:a16="http://schemas.microsoft.com/office/drawing/2014/main" val="883643894"/>
                    </a:ext>
                  </a:extLst>
                </a:gridCol>
                <a:gridCol w="1426548">
                  <a:extLst>
                    <a:ext uri="{9D8B030D-6E8A-4147-A177-3AD203B41FA5}">
                      <a16:colId xmlns:a16="http://schemas.microsoft.com/office/drawing/2014/main" val="2909336254"/>
                    </a:ext>
                  </a:extLst>
                </a:gridCol>
                <a:gridCol w="912833">
                  <a:extLst>
                    <a:ext uri="{9D8B030D-6E8A-4147-A177-3AD203B41FA5}">
                      <a16:colId xmlns:a16="http://schemas.microsoft.com/office/drawing/2014/main" val="3227755428"/>
                    </a:ext>
                  </a:extLst>
                </a:gridCol>
                <a:gridCol w="632266">
                  <a:extLst>
                    <a:ext uri="{9D8B030D-6E8A-4147-A177-3AD203B41FA5}">
                      <a16:colId xmlns:a16="http://schemas.microsoft.com/office/drawing/2014/main" val="1586379520"/>
                    </a:ext>
                  </a:extLst>
                </a:gridCol>
                <a:gridCol w="885170">
                  <a:extLst>
                    <a:ext uri="{9D8B030D-6E8A-4147-A177-3AD203B41FA5}">
                      <a16:colId xmlns:a16="http://schemas.microsoft.com/office/drawing/2014/main" val="4251158300"/>
                    </a:ext>
                  </a:extLst>
                </a:gridCol>
              </a:tblGrid>
              <a:tr h="80724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 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Company 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Multinational industry under mixed control (70% State and 30% international)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Public Administration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Small &amp; Medium 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sized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Micro-</a:t>
                      </a:r>
                      <a:r>
                        <a:rPr lang="it-I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Artisan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</a:rPr>
                        <a:t> Company</a:t>
                      </a: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2119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Paternal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leave</a:t>
                      </a:r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54924"/>
                  </a:ext>
                </a:extLst>
              </a:tr>
              <a:tr h="4574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Extension of parental leave up to 13 years of age</a:t>
                      </a:r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To be assessed upon request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53547"/>
                  </a:ext>
                </a:extLst>
              </a:tr>
              <a:tr h="307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Extra permits (e.g., pediatric visits)</a:t>
                      </a:r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54358"/>
                  </a:ext>
                </a:extLst>
              </a:tr>
              <a:tr h="3073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Smart Working for new parents (up to one year)</a:t>
                      </a:r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4443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Contribution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daycare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centers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7843"/>
                  </a:ext>
                </a:extLst>
              </a:tr>
              <a:tr h="3049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Scholarship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contribution</a:t>
                      </a:r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8490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Time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9227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“Dogs </a:t>
                      </a:r>
                      <a:r>
                        <a:rPr lang="it-IT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it-IT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 work”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25628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DecimaWE Rg" panose="02000000000000000000" pitchFamily="2" charset="0"/>
                          <a:ea typeface="+mn-ea"/>
                          <a:cs typeface="+mn-cs"/>
                        </a:rPr>
                        <a:t>Reduced hours for breastfeeding during the first year</a:t>
                      </a:r>
                      <a:endParaRPr lang="it-IT" sz="1100" b="1" u="none" strike="noStrike" kern="1200" dirty="0">
                        <a:solidFill>
                          <a:schemeClr val="bg1"/>
                        </a:solidFill>
                        <a:effectLst/>
                        <a:latin typeface="DecimaWE Rg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 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  <a:latin typeface="DecimaWE Rg" panose="02000000000000000000" pitchFamily="2" charset="0"/>
                        </a:rPr>
                        <a:t>X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ecimaWE Rg" panose="02000000000000000000" pitchFamily="2" charset="0"/>
                        </a:rPr>
                        <a:t>To be assessed upon request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  <a:latin typeface="DecimaWE Rg" panose="02000000000000000000" pitchFamily="2" charset="0"/>
                        </a:rPr>
                        <a:t> X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DecimaWE Rg" panose="02000000000000000000" pitchFamily="2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63276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43908"/>
            <a:ext cx="2412099" cy="16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502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anose="02000000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anose="02000000000000000000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C48878DFB9C646ACD6D66EE696F18E" ma:contentTypeVersion="5" ma:contentTypeDescription="Creare un nuovo documento." ma:contentTypeScope="" ma:versionID="b102adb8f16011e7b6745b4ccea5918c">
  <xsd:schema xmlns:xsd="http://www.w3.org/2001/XMLSchema" xmlns:xs="http://www.w3.org/2001/XMLSchema" xmlns:p="http://schemas.microsoft.com/office/2006/metadata/properties" xmlns:ns3="f6770bbb-e797-4f3b-bee5-89125ec896e5" targetNamespace="http://schemas.microsoft.com/office/2006/metadata/properties" ma:root="true" ma:fieldsID="864dd7f49a096b06c0a7f4108e36d3be" ns3:_="">
    <xsd:import namespace="f6770bbb-e797-4f3b-bee5-89125ec896e5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70bbb-e797-4f3b-bee5-89125ec896e5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770bbb-e797-4f3b-bee5-89125ec896e5" xsi:nil="true"/>
  </documentManagement>
</p:properties>
</file>

<file path=customXml/itemProps1.xml><?xml version="1.0" encoding="utf-8"?>
<ds:datastoreItem xmlns:ds="http://schemas.openxmlformats.org/officeDocument/2006/customXml" ds:itemID="{A32032C6-81A6-4DCF-882B-D80C02E9D3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F7FCEC-A439-4DF9-8EF7-95FFCD19B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770bbb-e797-4f3b-bee5-89125ec89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37C7F5-CA04-4B75-A4BB-86BD969B587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5920433-9420-4F19-913D-FC79683D6FF5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f6770bbb-e797-4f3b-bee5-89125ec896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1255</Words>
  <Application>Microsoft Office PowerPoint</Application>
  <PresentationFormat>Presentazione su schermo (4:3)</PresentationFormat>
  <Paragraphs>336</Paragraphs>
  <Slides>21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6" baseType="lpstr">
      <vt:lpstr>Aptos</vt:lpstr>
      <vt:lpstr>Aptos Display</vt:lpstr>
      <vt:lpstr>Aptos Narrow</vt:lpstr>
      <vt:lpstr>Arial</vt:lpstr>
      <vt:lpstr>Calibri</vt:lpstr>
      <vt:lpstr>DecimaUNI02 Rg</vt:lpstr>
      <vt:lpstr>DecimaW03 Rg</vt:lpstr>
      <vt:lpstr>DecimaWE Rg</vt:lpstr>
      <vt:lpstr>Source Serif Pro</vt:lpstr>
      <vt:lpstr>Times New Roman</vt:lpstr>
      <vt:lpstr>Wingdings</vt:lpstr>
      <vt:lpstr>Struttura predefinita</vt:lpstr>
      <vt:lpstr>2_Personalizza struttura</vt:lpstr>
      <vt:lpstr>Personalizza struttura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WELL BEEING ECONOMY LAB:  COMPARING POLICIESWORK ORGANIZATION</vt:lpstr>
      <vt:lpstr>WBE - FAMILY SUPPORTING POLICIES</vt:lpstr>
      <vt:lpstr>WBE - COMPANY POLICIES &amp; GENDER EQUALITY</vt:lpstr>
      <vt:lpstr>WBE  PROMOTING HEALTH &amp; PREVENTION ACTIVITIES FOR EMPLOYEES</vt:lpstr>
      <vt:lpstr>Presentazione standard di PowerPoint</vt:lpstr>
      <vt:lpstr>Presentazione standard di PowerPoint</vt:lpstr>
      <vt:lpstr>Sensitivity towards formal &amp; informal caregivers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</dc:creator>
  <cp:lastModifiedBy>Zamaro Gianna</cp:lastModifiedBy>
  <cp:revision>161</cp:revision>
  <dcterms:created xsi:type="dcterms:W3CDTF">2006-02-07T08:20:31Z</dcterms:created>
  <dcterms:modified xsi:type="dcterms:W3CDTF">2025-10-31T12:00:41Z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pologia">
    <vt:lpwstr>Varie</vt:lpwstr>
  </property>
  <property fmtid="{D5CDD505-2E9C-101B-9397-08002B2CF9AE}" pid="3" name="ContentTypeId">
    <vt:lpwstr>0x01010063C48878DFB9C646ACD6D66EE696F18E</vt:lpwstr>
  </property>
</Properties>
</file>